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1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343" r:id="rId16"/>
    <p:sldId id="344" r:id="rId17"/>
    <p:sldId id="269" r:id="rId18"/>
    <p:sldId id="345" r:id="rId19"/>
    <p:sldId id="270" r:id="rId20"/>
    <p:sldId id="346" r:id="rId21"/>
    <p:sldId id="347" r:id="rId22"/>
    <p:sldId id="348" r:id="rId23"/>
    <p:sldId id="349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50" r:id="rId67"/>
    <p:sldId id="351" r:id="rId68"/>
    <p:sldId id="321" r:id="rId69"/>
    <p:sldId id="322" r:id="rId70"/>
  </p:sldIdLst>
  <p:sldSz cx="12192000" cy="6858000"/>
  <p:notesSz cx="6858000" cy="9144000"/>
  <p:embeddedFontLst>
    <p:embeddedFont>
      <p:font typeface="Proxima Nova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56" autoAdjust="0"/>
  </p:normalViewPr>
  <p:slideViewPr>
    <p:cSldViewPr snapToGrid="0">
      <p:cViewPr varScale="1">
        <p:scale>
          <a:sx n="59" d="100"/>
          <a:sy n="59" d="100"/>
        </p:scale>
        <p:origin x="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caddison.com/how-the-canny-edge-detector-works/" TargetMode="External"/><Relationship Id="rId2" Type="http://schemas.openxmlformats.org/officeDocument/2006/relationships/hyperlink" Target="https://www.cse.iitd.ac.in/~pkalra/col783-2017/cann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ata-science/canny-edge-detection-step-by-step-in-python-computer-vision-b49c3a2d812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B56-CDE8-C0C7-A6C9-B5B8EE5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AA43-62E3-623F-FF03-590B6E80C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F000-81A0-2673-3AA6-49D291D41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dirty="0"/>
              <a:t>Canny is considered the gold standard of edge detection. It improves over basic gradient methods by:</a:t>
            </a:r>
          </a:p>
          <a:p>
            <a:pPr lvl="1"/>
            <a:r>
              <a:rPr lang="en-US" dirty="0"/>
              <a:t>Reducing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Avoiding false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Ensuring clean and connected edges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🧠 Intuition: Think Like a Detective</a:t>
            </a:r>
          </a:p>
          <a:p>
            <a:pPr marL="50800" indent="0">
              <a:buNone/>
            </a:pPr>
            <a:r>
              <a:rPr lang="en-US" dirty="0"/>
              <a:t>Imagine trying to find the boundaries of objects in a photo while avoiding distractions like shadows, noise, and soft textures. Canny is like a detective with 5 steps of evidence collection.</a:t>
            </a:r>
          </a:p>
        </p:txBody>
      </p:sp>
    </p:spTree>
    <p:extLst>
      <p:ext uri="{BB962C8B-B14F-4D97-AF65-F5344CB8AC3E}">
        <p14:creationId xmlns:p14="http://schemas.microsoft.com/office/powerpoint/2010/main" val="175197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4F9E-0652-8579-7A21-4B9C9251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64A-2478-7DB8-8973-90AC189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:: 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4DC50-36CB-CBC0-2375-B98428408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CAD97-40EA-E735-DD76-C4A71546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7641"/>
              </p:ext>
            </p:extLst>
          </p:nvPr>
        </p:nvGraphicFramePr>
        <p:xfrm>
          <a:off x="522514" y="1841113"/>
          <a:ext cx="10515600" cy="28956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69383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73370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3241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8221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Noise Reduction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Clean your glasses before looking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16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Gradient Computation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edge strength &amp;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Sobel—find where the image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846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Non-Maximum Suppression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Thin the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the sharpest edge in a local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9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Double Thresholding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strong vs weak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bold vs faint pencil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Edge Tracking by Hysteresis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only connected, meaningful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edges near strong ones are kept; others are discarded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5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ADB38E-D780-39A4-56EA-86BF31E70E25}"/>
              </a:ext>
            </a:extLst>
          </p:cNvPr>
          <p:cNvSpPr txBox="1"/>
          <p:nvPr/>
        </p:nvSpPr>
        <p:spPr>
          <a:xfrm>
            <a:off x="656560" y="5763130"/>
            <a:ext cx="82535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https://www.cse.iitd.ac.in/~pkalra/col783-2017/canny.pdf</a:t>
            </a:r>
            <a:endParaRPr lang="en-US" dirty="0"/>
          </a:p>
          <a:p>
            <a:r>
              <a:rPr lang="en-US" dirty="0">
                <a:hlinkClick r:id="rId3"/>
              </a:rPr>
              <a:t>https://automaticaddison.com/how-the-canny-edge-detector-works/</a:t>
            </a:r>
            <a:endParaRPr lang="en-US" dirty="0"/>
          </a:p>
          <a:p>
            <a:r>
              <a:rPr lang="en-US" dirty="0">
                <a:hlinkClick r:id="rId4"/>
              </a:rPr>
              <a:t>https://medium.com/data-science/canny-edge-detection-step-by-step-in-python-computer-vision-b49c3a2d8123</a:t>
            </a:r>
            <a:r>
              <a:rPr lang="en-US" dirty="0"/>
              <a:t>  -- Explain NMS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230-D7B9-A4FA-90D8-1FC1D570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Canny Edge Detection -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316C-7CFC-72D7-3CEE-1D9AE857D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0DBAC-3342-93F2-35A8-68B2B45D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5×5 grayscale image -- This simulates a vertical white edge in the middle of an otherwise dark image.</a:t>
            </a:r>
          </a:p>
          <a:p>
            <a:pPr marL="50800" indent="0">
              <a:buNone/>
            </a:pPr>
            <a:r>
              <a:rPr lang="en-US" sz="1200" dirty="0"/>
              <a:t>[ [10, 10, 10,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10, 10, 10] ]</a:t>
            </a:r>
          </a:p>
          <a:p>
            <a:pPr marL="50800" indent="0">
              <a:buNone/>
            </a:pPr>
            <a:endParaRPr lang="en-US" sz="1200" dirty="0"/>
          </a:p>
          <a:p>
            <a:r>
              <a:rPr lang="en-US" sz="1200" dirty="0"/>
              <a:t>Apply a Gaussian filter to reduce noise.</a:t>
            </a:r>
          </a:p>
          <a:p>
            <a:pPr marL="50800" indent="0">
              <a:buNone/>
            </a:pPr>
            <a:r>
              <a:rPr lang="fi-FI" sz="1200" dirty="0"/>
              <a:t>3×3 Gaussian Kernel (σ ≈ 1):</a:t>
            </a:r>
          </a:p>
          <a:p>
            <a:pPr marL="50800" indent="0">
              <a:buNone/>
            </a:pPr>
            <a:r>
              <a:rPr lang="fi-FI" sz="1200" dirty="0"/>
              <a:t>[ [1, 2, 1],</a:t>
            </a:r>
          </a:p>
          <a:p>
            <a:pPr marL="50800" indent="0">
              <a:buNone/>
            </a:pPr>
            <a:r>
              <a:rPr lang="fi-FI" sz="1200" dirty="0"/>
              <a:t>  [2, 4, 2],</a:t>
            </a:r>
          </a:p>
          <a:p>
            <a:pPr marL="50800" indent="0">
              <a:buNone/>
            </a:pPr>
            <a:r>
              <a:rPr lang="fi-FI" sz="1200" dirty="0"/>
              <a:t>  [1, 2, 1] ] /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70D12-5735-B7F4-1BA7-E168701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7" y="3197279"/>
            <a:ext cx="4563112" cy="2876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2AF72-4D63-5871-C925-CD81B73E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44" y="2110913"/>
            <a:ext cx="341042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1937-92AE-2F70-B529-81DB6CDC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D419B-ABD8-5418-F82C-C6E87E970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73378-E774-814F-C07E-52621FE7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cv2.GaussianBlur(</a:t>
            </a:r>
            <a:r>
              <a:rPr lang="en-US" dirty="0" err="1"/>
              <a:t>img</a:t>
            </a:r>
            <a:r>
              <a:rPr lang="en-US" dirty="0"/>
              <a:t>, (5, 5), 1.4)</a:t>
            </a:r>
          </a:p>
          <a:p>
            <a:pPr lvl="1"/>
            <a:r>
              <a:rPr lang="en-US" dirty="0" err="1"/>
              <a:t>img</a:t>
            </a:r>
            <a:r>
              <a:rPr lang="en-US" dirty="0"/>
              <a:t>: Input image.</a:t>
            </a:r>
          </a:p>
          <a:p>
            <a:pPr lvl="1"/>
            <a:r>
              <a:rPr lang="en-US" dirty="0"/>
              <a:t>(5, 5): Size of the Gaussian kernel (height × width).</a:t>
            </a:r>
          </a:p>
          <a:p>
            <a:pPr lvl="1"/>
            <a:r>
              <a:rPr lang="en-US" dirty="0"/>
              <a:t>1.4: Standard deviation (σ) of the Gaussian distribution.</a:t>
            </a:r>
          </a:p>
          <a:p>
            <a:pPr lvl="1"/>
            <a:endParaRPr lang="en-US" dirty="0"/>
          </a:p>
          <a:p>
            <a:r>
              <a:rPr lang="en-US" dirty="0"/>
              <a:t>Sigma controls how much the image is </a:t>
            </a:r>
            <a:r>
              <a:rPr lang="en-US" b="1" dirty="0"/>
              <a:t>blurred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higher sigma</a:t>
            </a:r>
            <a:r>
              <a:rPr lang="en-US" dirty="0"/>
              <a:t> → more spread in the Gaussian → </a:t>
            </a:r>
            <a:r>
              <a:rPr lang="en-US" b="1" dirty="0"/>
              <a:t>more smoothing</a:t>
            </a:r>
            <a:r>
              <a:rPr lang="en-US" dirty="0"/>
              <a:t> (heavier blur).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lower sigma</a:t>
            </a:r>
            <a:r>
              <a:rPr lang="en-US" dirty="0"/>
              <a:t> → tighter Gaussian → </a:t>
            </a:r>
            <a:r>
              <a:rPr lang="en-US" b="1" dirty="0"/>
              <a:t>less smoothing</a:t>
            </a:r>
            <a:r>
              <a:rPr lang="en-US" dirty="0"/>
              <a:t> (sharper result).</a:t>
            </a:r>
          </a:p>
          <a:p>
            <a:r>
              <a:rPr lang="en-US" dirty="0"/>
              <a:t>In image terms:</a:t>
            </a:r>
          </a:p>
          <a:p>
            <a:pPr lvl="1"/>
            <a:r>
              <a:rPr lang="en-US" b="1" dirty="0"/>
              <a:t>σ = 0.5</a:t>
            </a:r>
            <a:r>
              <a:rPr lang="en-US" dirty="0"/>
              <a:t>: Barely blurs.</a:t>
            </a:r>
          </a:p>
          <a:p>
            <a:pPr lvl="1"/>
            <a:r>
              <a:rPr lang="en-US" b="1" dirty="0"/>
              <a:t>σ = 1.4</a:t>
            </a:r>
            <a:r>
              <a:rPr lang="en-US" dirty="0"/>
              <a:t>: Good default in Canny edge detection.</a:t>
            </a:r>
          </a:p>
          <a:p>
            <a:pPr lvl="1"/>
            <a:r>
              <a:rPr lang="en-US" b="1" dirty="0"/>
              <a:t>σ = 3+</a:t>
            </a:r>
            <a:r>
              <a:rPr lang="en-US" dirty="0"/>
              <a:t>: Very blurry — can suppress finer details and edges.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9951-3E50-18BC-3BB6-757830A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99C0-AF23-0320-407C-801CEBF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EAC5C-6E6D-4E67-3FC1-58E706398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5166-671C-3F1E-FBCC-3FC19036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Kernel Grid (</a:t>
            </a:r>
            <a:r>
              <a:rPr lang="en-US" dirty="0" err="1"/>
              <a:t>x,y</a:t>
            </a:r>
            <a:r>
              <a:rPr lang="en-US" dirty="0"/>
              <a:t>) co-ordinates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6BBD9-EE3A-6511-3D81-0E9F824F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9" y="1809715"/>
            <a:ext cx="4134427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B961E-7F13-B7BC-FA4D-4420E4FA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9" y="3853544"/>
            <a:ext cx="3305636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1B071-F35D-1E65-5CA9-7AF3DB4A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77" y="1028086"/>
            <a:ext cx="4857414" cy="5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601C-6CB9-27E2-A394-C504C2E1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43F2-72BC-AE59-6646-9A9FF511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A710-40D1-E169-11E6-FEB955677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7C20E-3C4E-78DF-79C3-4D64FED5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99DE7-4F01-C11B-FAAB-B13B3081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152"/>
            <a:ext cx="792590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6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299B-6B66-855D-B9B1-A0D21F45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E51-05F6-F005-4D7C-5E67085C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2566C-9C0D-FA7D-B4BC-3EC90E21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22559-1F5E-051C-9E33-213A937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2" y="1208887"/>
            <a:ext cx="7868748" cy="5649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DAC88-B630-32E0-7363-B7AE5BEA8A45}"/>
              </a:ext>
            </a:extLst>
          </p:cNvPr>
          <p:cNvSpPr txBox="1"/>
          <p:nvPr/>
        </p:nvSpPr>
        <p:spPr>
          <a:xfrm>
            <a:off x="8297826" y="1722474"/>
            <a:ext cx="38941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σ = 1.4 makes the center pixel most influential (weight ≈ 0.058), but neighboring pixels also contribute, though less.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Farther pixels get exponentially smaller weights.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larger → weights are more evenly spread (blurry image).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smaller → weights are more concentrated near the center (less blur).</a:t>
            </a:r>
          </a:p>
        </p:txBody>
      </p:sp>
    </p:spTree>
    <p:extLst>
      <p:ext uri="{BB962C8B-B14F-4D97-AF65-F5344CB8AC3E}">
        <p14:creationId xmlns:p14="http://schemas.microsoft.com/office/powerpoint/2010/main" val="129077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equation of a line is 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mx+cy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= mx + cy=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, where mmm is the slope and ccc is the y-intercept.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2−m=3−2m⇒m=12 - m = 3 - 2m \quad \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Rightarrow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\quad m = 12−m=3−2m⇒m=1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687EC-4928-F2C4-DBB0-41F715EF4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C796-08C3-4620-D685-039DBA79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945463"/>
            <a:ext cx="5277587" cy="33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21817-4B86-8C01-BE5B-B2060639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44" y="741247"/>
            <a:ext cx="631595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4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6738-CA0C-C63F-057D-0D9EE70E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F71C5-362C-F931-B221-0341A4321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F39F1-3EED-C3FA-F3F9-17625F55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0" y="1094545"/>
            <a:ext cx="5496692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DF9D-F249-5718-641B-955FA831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44" y="1529406"/>
            <a:ext cx="2686425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DCB53-499D-CEA6-CB00-84BCBAFAF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63" y="3779976"/>
            <a:ext cx="272453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0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3944</Words>
  <Application>Microsoft Office PowerPoint</Application>
  <PresentationFormat>Widescreen</PresentationFormat>
  <Paragraphs>554</Paragraphs>
  <Slides>69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Proxima Nova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Canny – Edge Detection</vt:lpstr>
      <vt:lpstr>Steps :: Canny – Edge Detection</vt:lpstr>
      <vt:lpstr>Steps in Canny's Edge Detection</vt:lpstr>
      <vt:lpstr>Canny Edge Detection - Breakdown</vt:lpstr>
      <vt:lpstr>Recall:  Gaussian Filters</vt:lpstr>
      <vt:lpstr>Math – Gaussian Kernel</vt:lpstr>
      <vt:lpstr>Math – Gaussian Kernel</vt:lpstr>
      <vt:lpstr>Math – Gaussian Kernel</vt:lpstr>
      <vt:lpstr>Math – Gaussian Kernel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25</cp:revision>
  <dcterms:created xsi:type="dcterms:W3CDTF">2023-01-18T09:26:06Z</dcterms:created>
  <dcterms:modified xsi:type="dcterms:W3CDTF">2025-06-15T07:11:51Z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